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slideLayouts/slideLayout1.xml" ContentType="application/vnd.openxmlformats-officedocument.presentationml.slideLayout+xml"/>
  <Override PartName="/ppt/slideLayouts/_rels/slideLayout1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presProps.xml" ContentType="application/vnd.openxmlformats-officedocument.presentationml.presProps+xml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7559675" cy="10691813"/>
  <p:notesSz cx="6807200" cy="993933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ja-JP" sz="1800" spc="-1" strike="noStrike">
                <a:solidFill>
                  <a:schemeClr val="dk1"/>
                </a:solidFill>
                <a:latin typeface="Calibri"/>
              </a:rPr>
              <a:t>クリックしてスライドを移動</a:t>
            </a: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r>
              <a:rPr b="0" lang="ja-JP" sz="2000" spc="-1" strike="noStrike">
                <a:solidFill>
                  <a:srgbClr val="000000"/>
                </a:solidFill>
                <a:latin typeface="Arial"/>
              </a:rPr>
              <a:t>クリックしてノートの書式を編集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游明朝"/>
              </a:rPr>
              <a:t>&lt;ヘッダー&gt;</a:t>
            </a:r>
            <a:endParaRPr b="0" lang="en-US" sz="1400" spc="-1" strike="noStrike">
              <a:solidFill>
                <a:srgbClr val="000000"/>
              </a:solidFill>
              <a:latin typeface="游明朝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en-US" sz="1400" spc="-1" strike="noStrike">
                <a:solidFill>
                  <a:srgbClr val="000000"/>
                </a:solidFill>
                <a:latin typeface="游明朝"/>
              </a:defRPr>
            </a:lvl1pPr>
          </a:lstStyle>
          <a:p>
            <a:pPr indent="0" algn="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游明朝"/>
              </a:rPr>
              <a:t>&lt;日付/時刻&gt;</a:t>
            </a:r>
            <a:endParaRPr b="0" lang="en-US" sz="1400" spc="-1" strike="noStrike">
              <a:solidFill>
                <a:srgbClr val="000000"/>
              </a:solidFill>
              <a:latin typeface="游明朝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ft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游明朝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游明朝"/>
              </a:rPr>
              <a:t>&lt;フッター&gt;</a:t>
            </a:r>
            <a:endParaRPr b="0" lang="en-US" sz="1400" spc="-1" strike="noStrike">
              <a:solidFill>
                <a:srgbClr val="000000"/>
              </a:solidFill>
              <a:latin typeface="游明朝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sldNum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en-US" sz="1400" spc="-1" strike="noStrike">
                <a:solidFill>
                  <a:srgbClr val="000000"/>
                </a:solidFill>
                <a:latin typeface="游明朝"/>
              </a:defRPr>
            </a:lvl1pPr>
          </a:lstStyle>
          <a:p>
            <a:pPr indent="0" algn="r">
              <a:buNone/>
            </a:pPr>
            <a:fld id="{65F5A291-8D16-4980-9DFC-B68C797CAEFD}" type="slidenum">
              <a:rPr b="0" lang="en-US" sz="1400" spc="-1" strike="noStrike">
                <a:solidFill>
                  <a:srgbClr val="000000"/>
                </a:solidFill>
                <a:latin typeface="游明朝"/>
              </a:rPr>
              <a:t>&lt;番号&gt;</a:t>
            </a:fld>
            <a:endParaRPr b="0" lang="en-US" sz="1400" spc="-1" strike="noStrike">
              <a:solidFill>
                <a:srgbClr val="000000"/>
              </a:solidFill>
              <a:latin typeface="游明朝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sldImg"/>
          </p:nvPr>
        </p:nvSpPr>
        <p:spPr>
          <a:xfrm>
            <a:off x="2217600" y="1243080"/>
            <a:ext cx="2371320" cy="3354120"/>
          </a:xfrm>
          <a:prstGeom prst="rect">
            <a:avLst/>
          </a:prstGeom>
          <a:ln w="0">
            <a:noFill/>
          </a:ln>
        </p:spPr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681120" y="4782960"/>
            <a:ext cx="5444640" cy="3912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-21600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sldNum" idx="4"/>
          </p:nvPr>
        </p:nvSpPr>
        <p:spPr>
          <a:xfrm>
            <a:off x="3855960" y="9441000"/>
            <a:ext cx="2949120" cy="498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55C86BA7-006B-48EC-9F8D-7AA45F7308C7}" type="slidenum">
              <a:rPr b="0" lang="en-US" sz="1200" spc="-1" strike="noStrike">
                <a:solidFill>
                  <a:schemeClr val="dk1"/>
                </a:solidFill>
                <a:latin typeface="+mn-lt"/>
                <a:ea typeface="+mn-ea"/>
              </a:rPr>
              <a:t>&lt;番号&gt;</a:t>
            </a:fld>
            <a:endParaRPr b="0" lang="en-US" sz="1200" spc="-1" strike="noStrike">
              <a:solidFill>
                <a:srgbClr val="000000"/>
              </a:solidFill>
              <a:latin typeface="游明朝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20"/>
          <p:cNvSpPr/>
          <p:nvPr/>
        </p:nvSpPr>
        <p:spPr>
          <a:xfrm>
            <a:off x="108720" y="9221760"/>
            <a:ext cx="5631480" cy="642600"/>
          </a:xfrm>
          <a:prstGeom prst="rect">
            <a:avLst/>
          </a:prstGeom>
          <a:pattFill prst="wdDnDiag">
            <a:fgClr>
              <a:srgbClr val="f8cbad"/>
            </a:fgClr>
            <a:bgClr>
              <a:srgbClr val="ffffff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Calibri"/>
            </a:endParaRPr>
          </a:p>
        </p:txBody>
      </p:sp>
      <p:cxnSp>
        <p:nvCxnSpPr>
          <p:cNvPr id="7" name="直線コネクタ 24"/>
          <p:cNvCxnSpPr/>
          <p:nvPr/>
        </p:nvCxnSpPr>
        <p:spPr>
          <a:xfrm>
            <a:off x="295920" y="6725880"/>
            <a:ext cx="6998760" cy="360"/>
          </a:xfrm>
          <a:prstGeom prst="straightConnector1">
            <a:avLst/>
          </a:prstGeom>
          <a:ln w="76200">
            <a:solidFill>
              <a:srgbClr val="ffc000">
                <a:alpha val="40000"/>
              </a:srgbClr>
            </a:solidFill>
          </a:ln>
        </p:spPr>
      </p:cxnSp>
      <p:grpSp>
        <p:nvGrpSpPr>
          <p:cNvPr id="8" name="グループ化 60"/>
          <p:cNvGrpSpPr/>
          <p:nvPr/>
        </p:nvGrpSpPr>
        <p:grpSpPr>
          <a:xfrm>
            <a:off x="284400" y="5701680"/>
            <a:ext cx="6990480" cy="1024200"/>
            <a:chOff x="284400" y="5701680"/>
            <a:chExt cx="6990480" cy="1024200"/>
          </a:xfrm>
        </p:grpSpPr>
        <p:sp>
          <p:nvSpPr>
            <p:cNvPr id="9" name="正方形/長方形 61"/>
            <p:cNvSpPr/>
            <p:nvPr/>
          </p:nvSpPr>
          <p:spPr>
            <a:xfrm>
              <a:off x="284400" y="5701680"/>
              <a:ext cx="6990480" cy="1024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dk1"/>
                </a:solidFill>
                <a:latin typeface="Calibri"/>
              </a:endParaRPr>
            </a:p>
          </p:txBody>
        </p:sp>
        <p:sp>
          <p:nvSpPr>
            <p:cNvPr id="10" name="フリーフォーム 62"/>
            <p:cNvSpPr/>
            <p:nvPr/>
          </p:nvSpPr>
          <p:spPr>
            <a:xfrm>
              <a:off x="285120" y="6017040"/>
              <a:ext cx="957240" cy="393480"/>
            </a:xfrm>
            <a:custGeom>
              <a:avLst/>
              <a:gdLst>
                <a:gd name="textAreaLeft" fmla="*/ 0 w 957240"/>
                <a:gd name="textAreaRight" fmla="*/ 957600 w 957240"/>
                <a:gd name="textAreaTop" fmla="*/ 0 h 393480"/>
                <a:gd name="textAreaBottom" fmla="*/ 393840 h 393480"/>
              </a:gdLst>
              <a:ahLst/>
              <a:rect l="textAreaLeft" t="textAreaTop" r="textAreaRight" b="textAreaBottom"/>
              <a:pathLst>
                <a:path w="957484" h="382993">
                  <a:moveTo>
                    <a:pt x="0" y="0"/>
                  </a:moveTo>
                  <a:lnTo>
                    <a:pt x="765988" y="0"/>
                  </a:lnTo>
                  <a:lnTo>
                    <a:pt x="957484" y="191497"/>
                  </a:lnTo>
                  <a:lnTo>
                    <a:pt x="765988" y="382993"/>
                  </a:lnTo>
                  <a:lnTo>
                    <a:pt x="0" y="382993"/>
                  </a:lnTo>
                  <a:lnTo>
                    <a:pt x="191497" y="1914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c000">
                  <a:lumMod val="20000"/>
                  <a:lumOff val="80000"/>
                </a:srgbClr>
              </a:solidFill>
            </a:ln>
          </p:spPr>
          <p:style>
            <a:lnRef idx="2"/>
            <a:fillRef idx="0"/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numCol="1" spcCol="1440" lIns="223560" rIns="202320" tIns="10800" bIns="10800" anchor="ctr">
              <a:noAutofit/>
            </a:bodyPr>
            <a:p>
              <a:pPr algn="ctr" defTabSz="355680">
                <a:lnSpc>
                  <a:spcPct val="90000"/>
                </a:lnSpc>
                <a:spcAft>
                  <a:spcPts val="281"/>
                </a:spcAft>
              </a:pPr>
              <a:r>
                <a:rPr b="1" lang="ja-JP" sz="800" spc="-1" strike="noStrike">
                  <a:solidFill>
                    <a:schemeClr val="dk1"/>
                  </a:solidFill>
                  <a:latin typeface="Calibri"/>
                </a:rPr>
                <a:t>見積</a:t>
              </a:r>
              <a:endParaRPr b="0" lang="en-US" sz="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1" name="フリーフォーム 63"/>
            <p:cNvSpPr/>
            <p:nvPr/>
          </p:nvSpPr>
          <p:spPr>
            <a:xfrm>
              <a:off x="1146600" y="6017040"/>
              <a:ext cx="957240" cy="393480"/>
            </a:xfrm>
            <a:custGeom>
              <a:avLst/>
              <a:gdLst>
                <a:gd name="textAreaLeft" fmla="*/ 0 w 957240"/>
                <a:gd name="textAreaRight" fmla="*/ 957600 w 957240"/>
                <a:gd name="textAreaTop" fmla="*/ 0 h 393480"/>
                <a:gd name="textAreaBottom" fmla="*/ 393840 h 393480"/>
              </a:gdLst>
              <a:ahLst/>
              <a:rect l="textAreaLeft" t="textAreaTop" r="textAreaRight" b="textAreaBottom"/>
              <a:pathLst>
                <a:path w="957484" h="382993">
                  <a:moveTo>
                    <a:pt x="0" y="0"/>
                  </a:moveTo>
                  <a:lnTo>
                    <a:pt x="765988" y="0"/>
                  </a:lnTo>
                  <a:lnTo>
                    <a:pt x="957484" y="191497"/>
                  </a:lnTo>
                  <a:lnTo>
                    <a:pt x="765988" y="382993"/>
                  </a:lnTo>
                  <a:lnTo>
                    <a:pt x="0" y="382993"/>
                  </a:lnTo>
                  <a:lnTo>
                    <a:pt x="191497" y="1914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c000">
                  <a:lumMod val="20000"/>
                  <a:lumOff val="80000"/>
                </a:srgbClr>
              </a:solidFill>
            </a:ln>
          </p:spPr>
          <p:style>
            <a:lnRef idx="2"/>
            <a:fillRef idx="0"/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numCol="1" spcCol="1440" lIns="223560" rIns="202320" tIns="10800" bIns="10800" anchor="ctr">
              <a:noAutofit/>
            </a:bodyPr>
            <a:p>
              <a:pPr algn="ctr" defTabSz="355680">
                <a:lnSpc>
                  <a:spcPct val="90000"/>
                </a:lnSpc>
                <a:spcAft>
                  <a:spcPts val="281"/>
                </a:spcAft>
              </a:pPr>
              <a:r>
                <a:rPr b="1" lang="ja-JP" sz="800" spc="-1" strike="noStrike">
                  <a:solidFill>
                    <a:schemeClr val="dk1"/>
                  </a:solidFill>
                  <a:latin typeface="Arial"/>
                </a:rPr>
                <a:t>補助金　　交付申請</a:t>
              </a:r>
              <a:endParaRPr b="0" lang="en-US" sz="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2" name="フリーフォーム 64"/>
            <p:cNvSpPr/>
            <p:nvPr/>
          </p:nvSpPr>
          <p:spPr>
            <a:xfrm>
              <a:off x="2008440" y="6017040"/>
              <a:ext cx="957240" cy="393480"/>
            </a:xfrm>
            <a:custGeom>
              <a:avLst/>
              <a:gdLst>
                <a:gd name="textAreaLeft" fmla="*/ 0 w 957240"/>
                <a:gd name="textAreaRight" fmla="*/ 957600 w 957240"/>
                <a:gd name="textAreaTop" fmla="*/ 0 h 393480"/>
                <a:gd name="textAreaBottom" fmla="*/ 393840 h 393480"/>
              </a:gdLst>
              <a:ahLst/>
              <a:rect l="textAreaLeft" t="textAreaTop" r="textAreaRight" b="textAreaBottom"/>
              <a:pathLst>
                <a:path w="957484" h="382993">
                  <a:moveTo>
                    <a:pt x="0" y="0"/>
                  </a:moveTo>
                  <a:lnTo>
                    <a:pt x="765988" y="0"/>
                  </a:lnTo>
                  <a:lnTo>
                    <a:pt x="957484" y="191497"/>
                  </a:lnTo>
                  <a:lnTo>
                    <a:pt x="765988" y="382993"/>
                  </a:lnTo>
                  <a:lnTo>
                    <a:pt x="0" y="382993"/>
                  </a:lnTo>
                  <a:lnTo>
                    <a:pt x="191497" y="1914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c000">
                  <a:lumMod val="20000"/>
                  <a:lumOff val="80000"/>
                </a:srgbClr>
              </a:solidFill>
            </a:ln>
          </p:spPr>
          <p:style>
            <a:lnRef idx="2"/>
            <a:fillRef idx="0"/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numCol="1" spcCol="1440" lIns="223560" rIns="202320" tIns="10800" bIns="10800" anchor="ctr">
              <a:noAutofit/>
            </a:bodyPr>
            <a:p>
              <a:pPr algn="ctr" defTabSz="355680">
                <a:lnSpc>
                  <a:spcPct val="90000"/>
                </a:lnSpc>
                <a:spcAft>
                  <a:spcPts val="281"/>
                </a:spcAft>
              </a:pPr>
              <a:r>
                <a:rPr b="1" lang="ja-JP" sz="800" spc="-1" strike="noStrike">
                  <a:solidFill>
                    <a:schemeClr val="dk1"/>
                  </a:solidFill>
                  <a:latin typeface="Arial"/>
                </a:rPr>
                <a:t>交付決定　通知書受領</a:t>
              </a:r>
              <a:endParaRPr b="0" lang="en-US" sz="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3" name="フリーフォーム 65"/>
            <p:cNvSpPr/>
            <p:nvPr/>
          </p:nvSpPr>
          <p:spPr>
            <a:xfrm>
              <a:off x="2870280" y="6017040"/>
              <a:ext cx="957240" cy="393480"/>
            </a:xfrm>
            <a:custGeom>
              <a:avLst/>
              <a:gdLst>
                <a:gd name="textAreaLeft" fmla="*/ 0 w 957240"/>
                <a:gd name="textAreaRight" fmla="*/ 957600 w 957240"/>
                <a:gd name="textAreaTop" fmla="*/ 0 h 393480"/>
                <a:gd name="textAreaBottom" fmla="*/ 393840 h 393480"/>
              </a:gdLst>
              <a:ahLst/>
              <a:rect l="textAreaLeft" t="textAreaTop" r="textAreaRight" b="textAreaBottom"/>
              <a:pathLst>
                <a:path w="957484" h="382993">
                  <a:moveTo>
                    <a:pt x="0" y="0"/>
                  </a:moveTo>
                  <a:lnTo>
                    <a:pt x="765988" y="0"/>
                  </a:lnTo>
                  <a:lnTo>
                    <a:pt x="957484" y="191497"/>
                  </a:lnTo>
                  <a:lnTo>
                    <a:pt x="765988" y="382993"/>
                  </a:lnTo>
                  <a:lnTo>
                    <a:pt x="0" y="382993"/>
                  </a:lnTo>
                  <a:lnTo>
                    <a:pt x="191497" y="1914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c000">
                  <a:lumMod val="20000"/>
                  <a:lumOff val="80000"/>
                </a:srgbClr>
              </a:solidFill>
            </a:ln>
          </p:spPr>
          <p:style>
            <a:lnRef idx="2"/>
            <a:fillRef idx="0"/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numCol="1" spcCol="1440" lIns="223560" rIns="202320" tIns="10800" bIns="10800" anchor="ctr">
              <a:noAutofit/>
            </a:bodyPr>
            <a:p>
              <a:pPr algn="ctr" defTabSz="355680">
                <a:lnSpc>
                  <a:spcPct val="90000"/>
                </a:lnSpc>
                <a:spcAft>
                  <a:spcPts val="281"/>
                </a:spcAft>
              </a:pPr>
              <a:r>
                <a:rPr b="1" lang="ja-JP" sz="800" spc="-1" strike="noStrike">
                  <a:solidFill>
                    <a:schemeClr val="dk1"/>
                  </a:solidFill>
                  <a:latin typeface="Arial"/>
                </a:rPr>
                <a:t>契約・</a:t>
              </a:r>
              <a:endParaRPr b="0" lang="en-US" sz="800" spc="-1" strike="noStrike">
                <a:solidFill>
                  <a:srgbClr val="000000"/>
                </a:solidFill>
                <a:latin typeface="Arial"/>
              </a:endParaRPr>
            </a:p>
            <a:p>
              <a:pPr algn="ctr" defTabSz="355680">
                <a:lnSpc>
                  <a:spcPct val="90000"/>
                </a:lnSpc>
                <a:spcAft>
                  <a:spcPts val="281"/>
                </a:spcAft>
              </a:pPr>
              <a:r>
                <a:rPr b="1" lang="ja-JP" sz="800" spc="-1" strike="noStrike">
                  <a:solidFill>
                    <a:schemeClr val="dk1"/>
                  </a:solidFill>
                  <a:latin typeface="Arial"/>
                </a:rPr>
                <a:t>工事着工</a:t>
              </a:r>
              <a:endParaRPr b="0" lang="en-US" sz="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4" name="フリーフォーム 66"/>
            <p:cNvSpPr/>
            <p:nvPr/>
          </p:nvSpPr>
          <p:spPr>
            <a:xfrm>
              <a:off x="3732120" y="6017040"/>
              <a:ext cx="957240" cy="393480"/>
            </a:xfrm>
            <a:custGeom>
              <a:avLst/>
              <a:gdLst>
                <a:gd name="textAreaLeft" fmla="*/ 0 w 957240"/>
                <a:gd name="textAreaRight" fmla="*/ 957600 w 957240"/>
                <a:gd name="textAreaTop" fmla="*/ 0 h 393480"/>
                <a:gd name="textAreaBottom" fmla="*/ 393840 h 393480"/>
              </a:gdLst>
              <a:ahLst/>
              <a:rect l="textAreaLeft" t="textAreaTop" r="textAreaRight" b="textAreaBottom"/>
              <a:pathLst>
                <a:path w="957484" h="382993">
                  <a:moveTo>
                    <a:pt x="0" y="0"/>
                  </a:moveTo>
                  <a:lnTo>
                    <a:pt x="765988" y="0"/>
                  </a:lnTo>
                  <a:lnTo>
                    <a:pt x="957484" y="191497"/>
                  </a:lnTo>
                  <a:lnTo>
                    <a:pt x="765988" y="382993"/>
                  </a:lnTo>
                  <a:lnTo>
                    <a:pt x="0" y="382993"/>
                  </a:lnTo>
                  <a:lnTo>
                    <a:pt x="191497" y="1914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c000">
                  <a:lumMod val="20000"/>
                  <a:lumOff val="80000"/>
                </a:srgbClr>
              </a:solidFill>
            </a:ln>
          </p:spPr>
          <p:style>
            <a:lnRef idx="2"/>
            <a:fillRef idx="0"/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numCol="1" spcCol="1440" lIns="223560" rIns="202320" tIns="10800" bIns="10800" anchor="ctr">
              <a:noAutofit/>
            </a:bodyPr>
            <a:p>
              <a:pPr algn="ctr" defTabSz="355680">
                <a:lnSpc>
                  <a:spcPct val="90000"/>
                </a:lnSpc>
                <a:spcAft>
                  <a:spcPts val="281"/>
                </a:spcAft>
              </a:pPr>
              <a:r>
                <a:rPr b="1" lang="ja-JP" sz="800" spc="-1" strike="noStrike">
                  <a:solidFill>
                    <a:schemeClr val="dk1"/>
                  </a:solidFill>
                  <a:latin typeface="Arial"/>
                </a:rPr>
                <a:t>施工完了・実績報告</a:t>
              </a:r>
              <a:endParaRPr b="0" lang="en-US" sz="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5" name="フリーフォーム 67"/>
            <p:cNvSpPr/>
            <p:nvPr/>
          </p:nvSpPr>
          <p:spPr>
            <a:xfrm>
              <a:off x="4593600" y="6017040"/>
              <a:ext cx="957240" cy="393480"/>
            </a:xfrm>
            <a:custGeom>
              <a:avLst/>
              <a:gdLst>
                <a:gd name="textAreaLeft" fmla="*/ 0 w 957240"/>
                <a:gd name="textAreaRight" fmla="*/ 957600 w 957240"/>
                <a:gd name="textAreaTop" fmla="*/ 0 h 393480"/>
                <a:gd name="textAreaBottom" fmla="*/ 393840 h 393480"/>
              </a:gdLst>
              <a:ahLst/>
              <a:rect l="textAreaLeft" t="textAreaTop" r="textAreaRight" b="textAreaBottom"/>
              <a:pathLst>
                <a:path w="957484" h="382993">
                  <a:moveTo>
                    <a:pt x="0" y="0"/>
                  </a:moveTo>
                  <a:lnTo>
                    <a:pt x="765988" y="0"/>
                  </a:lnTo>
                  <a:lnTo>
                    <a:pt x="957484" y="191497"/>
                  </a:lnTo>
                  <a:lnTo>
                    <a:pt x="765988" y="382993"/>
                  </a:lnTo>
                  <a:lnTo>
                    <a:pt x="0" y="382993"/>
                  </a:lnTo>
                  <a:lnTo>
                    <a:pt x="191497" y="1914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c000">
                  <a:lumMod val="20000"/>
                  <a:lumOff val="80000"/>
                </a:srgbClr>
              </a:solidFill>
            </a:ln>
          </p:spPr>
          <p:style>
            <a:lnRef idx="2"/>
            <a:fillRef idx="0"/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numCol="1" spcCol="1440" lIns="223560" rIns="202320" tIns="10800" bIns="10800" anchor="ctr">
              <a:noAutofit/>
            </a:bodyPr>
            <a:p>
              <a:pPr algn="ctr" defTabSz="355680">
                <a:lnSpc>
                  <a:spcPct val="90000"/>
                </a:lnSpc>
                <a:spcAft>
                  <a:spcPts val="281"/>
                </a:spcAft>
              </a:pPr>
              <a:r>
                <a:rPr b="1" lang="ja-JP" sz="800" spc="-1" strike="noStrike">
                  <a:solidFill>
                    <a:schemeClr val="dk1"/>
                  </a:solidFill>
                  <a:latin typeface="Arial"/>
                </a:rPr>
                <a:t>額の確定　通知書受領</a:t>
              </a:r>
              <a:endParaRPr b="0" lang="en-US" sz="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6" name="フリーフォーム 68"/>
            <p:cNvSpPr/>
            <p:nvPr/>
          </p:nvSpPr>
          <p:spPr>
            <a:xfrm>
              <a:off x="5455440" y="6017040"/>
              <a:ext cx="957240" cy="393480"/>
            </a:xfrm>
            <a:custGeom>
              <a:avLst/>
              <a:gdLst>
                <a:gd name="textAreaLeft" fmla="*/ 0 w 957240"/>
                <a:gd name="textAreaRight" fmla="*/ 957600 w 957240"/>
                <a:gd name="textAreaTop" fmla="*/ 0 h 393480"/>
                <a:gd name="textAreaBottom" fmla="*/ 393840 h 393480"/>
              </a:gdLst>
              <a:ahLst/>
              <a:rect l="textAreaLeft" t="textAreaTop" r="textAreaRight" b="textAreaBottom"/>
              <a:pathLst>
                <a:path w="957484" h="382993">
                  <a:moveTo>
                    <a:pt x="0" y="0"/>
                  </a:moveTo>
                  <a:lnTo>
                    <a:pt x="765988" y="0"/>
                  </a:lnTo>
                  <a:lnTo>
                    <a:pt x="957484" y="191497"/>
                  </a:lnTo>
                  <a:lnTo>
                    <a:pt x="765988" y="382993"/>
                  </a:lnTo>
                  <a:lnTo>
                    <a:pt x="0" y="382993"/>
                  </a:lnTo>
                  <a:lnTo>
                    <a:pt x="191497" y="1914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c000">
                  <a:lumMod val="20000"/>
                  <a:lumOff val="80000"/>
                </a:srgbClr>
              </a:solidFill>
            </a:ln>
          </p:spPr>
          <p:style>
            <a:lnRef idx="2"/>
            <a:fillRef idx="0"/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numCol="1" spcCol="1440" lIns="223560" rIns="202320" tIns="10800" bIns="10800" anchor="ctr">
              <a:noAutofit/>
            </a:bodyPr>
            <a:p>
              <a:pPr algn="ctr" defTabSz="355680">
                <a:lnSpc>
                  <a:spcPct val="90000"/>
                </a:lnSpc>
                <a:spcAft>
                  <a:spcPts val="281"/>
                </a:spcAft>
              </a:pPr>
              <a:r>
                <a:rPr b="1" lang="ja-JP" sz="800" spc="-1" strike="noStrike">
                  <a:solidFill>
                    <a:schemeClr val="dk1"/>
                  </a:solidFill>
                  <a:latin typeface="Arial"/>
                </a:rPr>
                <a:t>請求</a:t>
              </a:r>
              <a:endParaRPr b="0" lang="en-US" sz="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7" name="フリーフォーム 69"/>
            <p:cNvSpPr/>
            <p:nvPr/>
          </p:nvSpPr>
          <p:spPr>
            <a:xfrm>
              <a:off x="6317280" y="6017040"/>
              <a:ext cx="957240" cy="393480"/>
            </a:xfrm>
            <a:custGeom>
              <a:avLst/>
              <a:gdLst>
                <a:gd name="textAreaLeft" fmla="*/ 0 w 957240"/>
                <a:gd name="textAreaRight" fmla="*/ 957600 w 957240"/>
                <a:gd name="textAreaTop" fmla="*/ 0 h 393480"/>
                <a:gd name="textAreaBottom" fmla="*/ 393840 h 393480"/>
              </a:gdLst>
              <a:ahLst/>
              <a:rect l="textAreaLeft" t="textAreaTop" r="textAreaRight" b="textAreaBottom"/>
              <a:pathLst>
                <a:path w="957484" h="382993">
                  <a:moveTo>
                    <a:pt x="0" y="0"/>
                  </a:moveTo>
                  <a:lnTo>
                    <a:pt x="765988" y="0"/>
                  </a:lnTo>
                  <a:lnTo>
                    <a:pt x="957484" y="191497"/>
                  </a:lnTo>
                  <a:lnTo>
                    <a:pt x="765988" y="382993"/>
                  </a:lnTo>
                  <a:lnTo>
                    <a:pt x="0" y="382993"/>
                  </a:lnTo>
                  <a:lnTo>
                    <a:pt x="191497" y="1914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c000">
                  <a:lumMod val="20000"/>
                  <a:lumOff val="80000"/>
                </a:srgbClr>
              </a:solidFill>
            </a:ln>
          </p:spPr>
          <p:style>
            <a:lnRef idx="2"/>
            <a:fillRef idx="0"/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numCol="1" spcCol="1440" lIns="223560" rIns="202320" tIns="10800" bIns="10800" anchor="ctr">
              <a:noAutofit/>
            </a:bodyPr>
            <a:p>
              <a:pPr algn="ctr" defTabSz="355680">
                <a:lnSpc>
                  <a:spcPct val="90000"/>
                </a:lnSpc>
                <a:spcAft>
                  <a:spcPts val="281"/>
                </a:spcAft>
              </a:pPr>
              <a:r>
                <a:rPr b="1" lang="ja-JP" sz="800" spc="-1" strike="noStrike">
                  <a:solidFill>
                    <a:schemeClr val="dk1"/>
                  </a:solidFill>
                  <a:latin typeface="Arial"/>
                </a:rPr>
                <a:t>補助金交付</a:t>
              </a:r>
              <a:endParaRPr b="0" lang="en-US" sz="8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18" name="テキスト ボックス 38"/>
          <p:cNvSpPr/>
          <p:nvPr/>
        </p:nvSpPr>
        <p:spPr>
          <a:xfrm>
            <a:off x="259560" y="6549120"/>
            <a:ext cx="7272360" cy="61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en-US" sz="900" spc="-1" strike="noStrike" u="sng">
                <a:solidFill>
                  <a:srgbClr val="ff0000"/>
                </a:solidFill>
                <a:uFillTx/>
                <a:latin typeface="Calibri"/>
              </a:rPr>
              <a:t>※</a:t>
            </a:r>
            <a:r>
              <a:rPr b="1" lang="ja-JP" sz="900" spc="-1" strike="noStrike" u="sng">
                <a:solidFill>
                  <a:srgbClr val="ff0000"/>
                </a:solidFill>
                <a:uFillTx/>
                <a:latin typeface="Calibri"/>
              </a:rPr>
              <a:t>本町からの交付決定以降に事業着手（契約・工事着工）してください。交付決定前に事業着手した場合は、補助対象外となります。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  <a:spcBef>
                <a:spcPts val="601"/>
              </a:spcBef>
            </a:pPr>
            <a:r>
              <a:rPr b="0" lang="ja-JP" sz="900" spc="-1" strike="noStrike">
                <a:solidFill>
                  <a:srgbClr val="ff0000"/>
                </a:solidFill>
                <a:latin typeface="Calibri"/>
              </a:rPr>
              <a:t>ただし、本町が県から交付決定を受けた日（令和８年 ５月 １日）以降に契約を締結した場合であって、本町から補助金の交付決定を受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  <a:spcBef>
                <a:spcPts val="300"/>
              </a:spcBef>
            </a:pPr>
            <a:r>
              <a:rPr b="0" lang="ja-JP" sz="900" spc="-1" strike="noStrike">
                <a:solidFill>
                  <a:srgbClr val="ff0000"/>
                </a:solidFill>
                <a:latin typeface="Calibri"/>
              </a:rPr>
              <a:t>けた後に工事着工する場合は補助対象となります。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9" name="図 5" descr=""/>
          <p:cNvPicPr/>
          <p:nvPr/>
        </p:nvPicPr>
        <p:blipFill>
          <a:blip r:embed="rId1"/>
          <a:stretch/>
        </p:blipFill>
        <p:spPr>
          <a:xfrm>
            <a:off x="124560" y="91440"/>
            <a:ext cx="1199520" cy="1199520"/>
          </a:xfrm>
          <a:prstGeom prst="rect">
            <a:avLst/>
          </a:prstGeom>
          <a:ln w="0">
            <a:noFill/>
          </a:ln>
        </p:spPr>
      </p:pic>
      <p:sp>
        <p:nvSpPr>
          <p:cNvPr id="20" name="正方形/長方形 7"/>
          <p:cNvSpPr/>
          <p:nvPr/>
        </p:nvSpPr>
        <p:spPr>
          <a:xfrm>
            <a:off x="724680" y="251280"/>
            <a:ext cx="6165720" cy="9201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ts val="2200"/>
              </a:lnSpc>
            </a:pPr>
            <a:r>
              <a:rPr b="1" lang="ja-JP" sz="1400" spc="-1" strike="noStrike">
                <a:solidFill>
                  <a:schemeClr val="dk1"/>
                </a:solidFill>
                <a:latin typeface="ＤＦ特太ゴシック体"/>
                <a:ea typeface="ＤＦ特太ゴシック体"/>
              </a:rPr>
              <a:t>令和８年度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algn="ctr" defTabSz="457200">
              <a:lnSpc>
                <a:spcPts val="2200"/>
              </a:lnSpc>
            </a:pPr>
            <a:r>
              <a:rPr b="1" lang="ja-JP" sz="1400" spc="-1" strike="noStrike">
                <a:solidFill>
                  <a:schemeClr val="dk1"/>
                </a:solidFill>
                <a:latin typeface="ＤＦ特太ゴシック体"/>
                <a:ea typeface="ＤＦ特太ゴシック体"/>
              </a:rPr>
              <a:t>美浜町個人向け太陽光発電設備・蓄電池等導入支援事業補助金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algn="ctr" defTabSz="457200">
              <a:lnSpc>
                <a:spcPts val="499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b="0" lang="ja-JP" sz="1400" spc="-1" strike="noStrike">
                <a:solidFill>
                  <a:schemeClr val="dk1"/>
                </a:solidFill>
                <a:latin typeface="ＤＨＰ特太ゴシック体"/>
                <a:ea typeface="ＤＨＰ特太ゴシック体"/>
              </a:rPr>
              <a:t>再エネ・省エネ設備の導入費用を補助します！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テキスト ボックス 23"/>
          <p:cNvSpPr/>
          <p:nvPr/>
        </p:nvSpPr>
        <p:spPr>
          <a:xfrm>
            <a:off x="159480" y="8455680"/>
            <a:ext cx="7029360" cy="138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ja-JP" sz="1100" spc="-1" strike="noStrike" u="sng">
                <a:solidFill>
                  <a:schemeClr val="dk1"/>
                </a:solidFill>
                <a:uFillTx/>
                <a:latin typeface="Arial"/>
              </a:rPr>
              <a:t>下記の他にも要件がありますので詳細は美浜町の</a:t>
            </a:r>
            <a:r>
              <a:rPr b="1" lang="en-US" sz="1100" spc="-1" strike="noStrike" u="sng">
                <a:solidFill>
                  <a:schemeClr val="dk1"/>
                </a:solidFill>
                <a:uFillTx/>
                <a:latin typeface="Arial"/>
              </a:rPr>
              <a:t>HP</a:t>
            </a:r>
            <a:r>
              <a:rPr b="1" lang="ja-JP" sz="1100" spc="-1" strike="noStrike" u="sng">
                <a:solidFill>
                  <a:schemeClr val="dk1"/>
                </a:solidFill>
                <a:uFillTx/>
                <a:latin typeface="Arial"/>
              </a:rPr>
              <a:t>をご確認ください。</a:t>
            </a:r>
            <a:endParaRPr b="0" lang="en-US" sz="11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ts val="99"/>
              </a:lnSpc>
            </a:pPr>
            <a:endParaRPr b="0" lang="en-US" sz="11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50000"/>
              </a:lnSpc>
            </a:pPr>
            <a:r>
              <a:rPr b="1" lang="ja-JP" sz="1000" spc="-1" strike="noStrike">
                <a:solidFill>
                  <a:schemeClr val="dk1"/>
                </a:solidFill>
                <a:latin typeface="Arial"/>
              </a:rPr>
              <a:t>・県が実施する「令和８年度和歌山県太陽光発電設備・蓄電池等導入支援事業補助金に係る</a:t>
            </a:r>
            <a:endParaRPr b="0" lang="en-US" sz="10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50000"/>
              </a:lnSpc>
            </a:pPr>
            <a:r>
              <a:rPr b="1" lang="ja-JP" sz="1000" spc="-1" strike="noStrike">
                <a:solidFill>
                  <a:schemeClr val="dk1"/>
                </a:solidFill>
                <a:latin typeface="Arial"/>
              </a:rPr>
              <a:t>　施工事業者向け説明会」を受講した業者によって設置されるものであること　等</a:t>
            </a:r>
            <a:endParaRPr b="0" lang="en-US" sz="10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  <a:spcBef>
                <a:spcPts val="1199"/>
              </a:spcBef>
            </a:pPr>
            <a:r>
              <a:rPr b="1" lang="ja-JP" sz="1100" spc="-1" strike="noStrike">
                <a:solidFill>
                  <a:schemeClr val="dk1"/>
                </a:solidFill>
                <a:latin typeface="Arial"/>
              </a:rPr>
              <a:t>県で実施している「住宅用太陽光発電設備等共同購入事業」との併用が可能です。</a:t>
            </a:r>
            <a:br>
              <a:rPr sz="1100"/>
            </a:br>
            <a:r>
              <a:rPr b="1" lang="ja-JP" sz="1100" spc="-1" strike="noStrike">
                <a:solidFill>
                  <a:schemeClr val="dk1"/>
                </a:solidFill>
                <a:latin typeface="Arial"/>
              </a:rPr>
              <a:t>同事業では、県民のみなさまから購入希望を募り、スケールメリットを生かした価格</a:t>
            </a:r>
            <a:br>
              <a:rPr sz="1100"/>
            </a:br>
            <a:r>
              <a:rPr b="1" lang="ja-JP" sz="1100" spc="-1" strike="noStrike">
                <a:solidFill>
                  <a:schemeClr val="dk1"/>
                </a:solidFill>
                <a:latin typeface="Arial"/>
              </a:rPr>
              <a:t>低減を促すことで、市場価格よりお得に太陽光発電設備等を購入できます。</a:t>
            </a:r>
            <a:endParaRPr b="0" lang="en-US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正方形/長方形 25"/>
          <p:cNvSpPr/>
          <p:nvPr/>
        </p:nvSpPr>
        <p:spPr>
          <a:xfrm>
            <a:off x="4680" y="10162080"/>
            <a:ext cx="7554600" cy="5295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b="0" lang="ja-JP" sz="1050" spc="-1" strike="noStrike">
                <a:solidFill>
                  <a:schemeClr val="dk1"/>
                </a:solidFill>
                <a:latin typeface="ＤＨＰ特太ゴシック体"/>
                <a:ea typeface="ＤＨＰ特太ゴシック体"/>
              </a:rPr>
              <a:t>問合せ先　美浜町 住民課　電話 ０７３８－２３－４９０４</a:t>
            </a:r>
            <a:endParaRPr b="0" lang="en-US" sz="105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3" name="図 3" descr=""/>
          <p:cNvPicPr/>
          <p:nvPr/>
        </p:nvPicPr>
        <p:blipFill>
          <a:blip r:embed="rId2"/>
          <a:stretch/>
        </p:blipFill>
        <p:spPr>
          <a:xfrm>
            <a:off x="6402240" y="248400"/>
            <a:ext cx="1000800" cy="947160"/>
          </a:xfrm>
          <a:prstGeom prst="rect">
            <a:avLst/>
          </a:prstGeom>
          <a:ln w="0">
            <a:noFill/>
          </a:ln>
        </p:spPr>
      </p:pic>
      <p:sp>
        <p:nvSpPr>
          <p:cNvPr id="24" name="正方形/長方形 6"/>
          <p:cNvSpPr/>
          <p:nvPr/>
        </p:nvSpPr>
        <p:spPr>
          <a:xfrm>
            <a:off x="159480" y="7582680"/>
            <a:ext cx="5060520" cy="6714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63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b="1" lang="ja-JP" sz="1100" spc="-1" strike="noStrike">
                <a:solidFill>
                  <a:schemeClr val="dk1"/>
                </a:solidFill>
                <a:latin typeface="Calibri"/>
              </a:rPr>
              <a:t>【</a:t>
            </a:r>
            <a:r>
              <a:rPr b="1" lang="ja-JP" sz="1100" spc="-1" strike="noStrike">
                <a:solidFill>
                  <a:schemeClr val="dk1"/>
                </a:solidFill>
                <a:latin typeface="Calibri"/>
              </a:rPr>
              <a:t>受付期間</a:t>
            </a:r>
            <a:r>
              <a:rPr b="1" lang="ja-JP" sz="900" spc="-1" strike="noStrike">
                <a:solidFill>
                  <a:schemeClr val="dk1"/>
                </a:solidFill>
                <a:latin typeface="Calibri"/>
              </a:rPr>
              <a:t>】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  <a:spcBef>
                <a:spcPts val="601"/>
              </a:spcBef>
            </a:pPr>
            <a:r>
              <a:rPr b="1" lang="ja-JP" sz="1000" spc="-1" strike="noStrike">
                <a:solidFill>
                  <a:schemeClr val="dk1"/>
                </a:solidFill>
                <a:latin typeface="Calibri"/>
              </a:rPr>
              <a:t>　令和８年６月３日（水）から令和８年１１月３０日（月）１７時まで（先着順）</a:t>
            </a:r>
            <a:endParaRPr b="0" lang="en-US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角丸四角形吹き出し 51"/>
          <p:cNvSpPr/>
          <p:nvPr/>
        </p:nvSpPr>
        <p:spPr>
          <a:xfrm>
            <a:off x="5761080" y="7601400"/>
            <a:ext cx="1748160" cy="671400"/>
          </a:xfrm>
          <a:prstGeom prst="wedgeRoundRectCallout">
            <a:avLst>
              <a:gd name="adj1" fmla="val -31346"/>
              <a:gd name="adj2" fmla="val 84557"/>
              <a:gd name="adj3" fmla="val 16667"/>
            </a:avLst>
          </a:prstGeom>
          <a:solidFill>
            <a:schemeClr val="bg1"/>
          </a:solidFill>
          <a:ln>
            <a:solidFill>
              <a:srgbClr val="0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just" defTabSz="457200">
              <a:lnSpc>
                <a:spcPct val="100000"/>
              </a:lnSpc>
            </a:pPr>
            <a:r>
              <a:rPr b="1" lang="ja-JP" sz="900" spc="-1" strike="noStrike">
                <a:solidFill>
                  <a:schemeClr val="dk1"/>
                </a:solidFill>
                <a:latin typeface="Calibri"/>
              </a:rPr>
              <a:t>本補助金の要件を満たす場合は、住宅用太陽光発電設備等共同購入事業と併せて利用可能です。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テキスト ボックス 56"/>
          <p:cNvSpPr/>
          <p:nvPr/>
        </p:nvSpPr>
        <p:spPr>
          <a:xfrm>
            <a:off x="5694840" y="9482760"/>
            <a:ext cx="999720" cy="22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ja-JP" sz="900" spc="-1" strike="noStrike">
                <a:solidFill>
                  <a:schemeClr val="dk1"/>
                </a:solidFill>
                <a:latin typeface="Calibri"/>
              </a:rPr>
              <a:t>（共同購入</a:t>
            </a:r>
            <a:r>
              <a:rPr b="1" lang="en-US" sz="900" spc="-1" strike="noStrike">
                <a:solidFill>
                  <a:schemeClr val="dk1"/>
                </a:solidFill>
                <a:latin typeface="Calibri"/>
              </a:rPr>
              <a:t>HP</a:t>
            </a:r>
            <a:r>
              <a:rPr b="1" lang="ja-JP" sz="900" spc="-1" strike="noStrike">
                <a:solidFill>
                  <a:schemeClr val="dk1"/>
                </a:solidFill>
                <a:latin typeface="Calibri"/>
              </a:rPr>
              <a:t>）</a:t>
            </a:r>
            <a:endParaRPr b="0" lang="en-US" sz="9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7" name="図 57" descr=""/>
          <p:cNvPicPr/>
          <p:nvPr/>
        </p:nvPicPr>
        <p:blipFill>
          <a:blip r:embed="rId3"/>
          <a:stretch/>
        </p:blipFill>
        <p:spPr>
          <a:xfrm>
            <a:off x="5739840" y="8541000"/>
            <a:ext cx="909720" cy="909720"/>
          </a:xfrm>
          <a:prstGeom prst="rect">
            <a:avLst/>
          </a:prstGeom>
          <a:ln w="0">
            <a:noFill/>
          </a:ln>
        </p:spPr>
      </p:pic>
      <p:grpSp>
        <p:nvGrpSpPr>
          <p:cNvPr id="28" name="グループ化 2"/>
          <p:cNvGrpSpPr/>
          <p:nvPr/>
        </p:nvGrpSpPr>
        <p:grpSpPr>
          <a:xfrm>
            <a:off x="0" y="1511280"/>
            <a:ext cx="7580880" cy="3986280"/>
            <a:chOff x="0" y="1511280"/>
            <a:chExt cx="7580880" cy="3986280"/>
          </a:xfrm>
        </p:grpSpPr>
        <p:sp>
          <p:nvSpPr>
            <p:cNvPr id="29" name="正方形/長方形 10"/>
            <p:cNvSpPr/>
            <p:nvPr/>
          </p:nvSpPr>
          <p:spPr>
            <a:xfrm>
              <a:off x="9720" y="1652760"/>
              <a:ext cx="7571160" cy="3844800"/>
            </a:xfrm>
            <a:prstGeom prst="rect">
              <a:avLst/>
            </a:prstGeom>
            <a:pattFill prst="openDmnd">
              <a:fgClr>
                <a:srgbClr val="f8cbad"/>
              </a:fgClr>
              <a:bgClr>
                <a:srgbClr val="ffffff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Calibri"/>
              </a:endParaRPr>
            </a:p>
          </p:txBody>
        </p:sp>
        <p:sp>
          <p:nvSpPr>
            <p:cNvPr id="30" name="正方形/長方形 8"/>
            <p:cNvSpPr/>
            <p:nvPr/>
          </p:nvSpPr>
          <p:spPr>
            <a:xfrm>
              <a:off x="0" y="1511280"/>
              <a:ext cx="7571160" cy="5004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Calibri"/>
              </a:endParaRPr>
            </a:p>
          </p:txBody>
        </p:sp>
        <p:pic>
          <p:nvPicPr>
            <p:cNvPr id="31" name="図 15" descr=""/>
            <p:cNvPicPr/>
            <p:nvPr/>
          </p:nvPicPr>
          <p:blipFill>
            <a:blip r:embed="rId4"/>
            <a:stretch/>
          </p:blipFill>
          <p:spPr>
            <a:xfrm>
              <a:off x="5898240" y="4124160"/>
              <a:ext cx="1522440" cy="9684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2" name="角丸四角形 12"/>
            <p:cNvSpPr/>
            <p:nvPr/>
          </p:nvSpPr>
          <p:spPr>
            <a:xfrm>
              <a:off x="1918080" y="2202840"/>
              <a:ext cx="3771360" cy="302688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Calibri"/>
              </a:endParaRPr>
            </a:p>
          </p:txBody>
        </p:sp>
        <p:grpSp>
          <p:nvGrpSpPr>
            <p:cNvPr id="33" name="グループ化 43"/>
            <p:cNvGrpSpPr/>
            <p:nvPr/>
          </p:nvGrpSpPr>
          <p:grpSpPr>
            <a:xfrm>
              <a:off x="1924920" y="2391840"/>
              <a:ext cx="3890160" cy="2743560"/>
              <a:chOff x="1924920" y="2391840"/>
              <a:chExt cx="3890160" cy="2743560"/>
            </a:xfrm>
          </p:grpSpPr>
          <p:sp>
            <p:nvSpPr>
              <p:cNvPr id="34" name="正方形/長方形 13"/>
              <p:cNvSpPr/>
              <p:nvPr/>
            </p:nvSpPr>
            <p:spPr>
              <a:xfrm>
                <a:off x="1924920" y="2391840"/>
                <a:ext cx="3890160" cy="274356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457200">
                  <a:lnSpc>
                    <a:spcPct val="100000"/>
                  </a:lnSpc>
                </a:pPr>
                <a:r>
                  <a:rPr b="1" lang="ja-JP" sz="1200" spc="-1" strike="noStrike">
                    <a:solidFill>
                      <a:schemeClr val="accent2"/>
                    </a:solidFill>
                    <a:latin typeface="ＤＨＰ特太ゴシック体"/>
                    <a:ea typeface="ＤＨＰ特太ゴシック体"/>
                  </a:rPr>
                  <a:t>太陽光発電設備　</a:t>
                </a:r>
                <a:endParaRPr b="0" lang="en-US" sz="1200" spc="-1" strike="noStrike">
                  <a:solidFill>
                    <a:srgbClr val="000000"/>
                  </a:solidFill>
                  <a:latin typeface="Arial"/>
                </a:endParaRPr>
              </a:p>
              <a:p>
                <a:pPr algn="ctr" defTabSz="457200">
                  <a:lnSpc>
                    <a:spcPct val="100000"/>
                  </a:lnSpc>
                  <a:spcBef>
                    <a:spcPts val="601"/>
                  </a:spcBef>
                </a:pPr>
                <a:r>
                  <a:rPr b="1" lang="en-US" sz="1100" spc="-1" strike="noStrike">
                    <a:solidFill>
                      <a:schemeClr val="dk1"/>
                    </a:solidFill>
                    <a:highlight>
                      <a:srgbClr val="fff2cc"/>
                    </a:highlight>
                    <a:latin typeface="ＤＨＰ特太ゴシック体"/>
                    <a:ea typeface="ＤＨＰ特太ゴシック体"/>
                  </a:rPr>
                  <a:t>7</a:t>
                </a:r>
                <a:r>
                  <a:rPr b="1" lang="ja-JP" sz="1100" spc="-1" strike="noStrike">
                    <a:solidFill>
                      <a:schemeClr val="dk1"/>
                    </a:solidFill>
                    <a:highlight>
                      <a:srgbClr val="fff2cc"/>
                    </a:highlight>
                    <a:latin typeface="ＤＨＰ特太ゴシック体"/>
                    <a:ea typeface="ＤＨＰ特太ゴシック体"/>
                  </a:rPr>
                  <a:t>万円</a:t>
                </a:r>
                <a:r>
                  <a:rPr b="1" lang="en-US" sz="1100" spc="-1" strike="noStrike">
                    <a:solidFill>
                      <a:schemeClr val="dk1"/>
                    </a:solidFill>
                    <a:highlight>
                      <a:srgbClr val="fff2cc"/>
                    </a:highlight>
                    <a:latin typeface="ＤＨＰ特太ゴシック体"/>
                    <a:ea typeface="ＤＨＰ特太ゴシック体"/>
                  </a:rPr>
                  <a:t>/kW</a:t>
                </a:r>
                <a:r>
                  <a:rPr b="1" lang="ja-JP" sz="1100" spc="-1" strike="noStrike">
                    <a:solidFill>
                      <a:schemeClr val="dk1"/>
                    </a:solidFill>
                    <a:highlight>
                      <a:srgbClr val="fff2cc"/>
                    </a:highlight>
                    <a:latin typeface="ＤＨＰ特太ゴシック体"/>
                    <a:ea typeface="ＤＨＰ特太ゴシック体"/>
                  </a:rPr>
                  <a:t>（上限</a:t>
                </a:r>
                <a:r>
                  <a:rPr b="1" lang="en-US" sz="1100" spc="-1" strike="noStrike">
                    <a:solidFill>
                      <a:schemeClr val="dk1"/>
                    </a:solidFill>
                    <a:highlight>
                      <a:srgbClr val="fff2cc"/>
                    </a:highlight>
                    <a:latin typeface="ＤＨＰ特太ゴシック体"/>
                    <a:ea typeface="ＤＨＰ特太ゴシック体"/>
                  </a:rPr>
                  <a:t>35</a:t>
                </a:r>
                <a:r>
                  <a:rPr b="1" lang="ja-JP" sz="1100" spc="-1" strike="noStrike">
                    <a:solidFill>
                      <a:schemeClr val="dk1"/>
                    </a:solidFill>
                    <a:highlight>
                      <a:srgbClr val="fff2cc"/>
                    </a:highlight>
                    <a:latin typeface="ＤＨＰ特太ゴシック体"/>
                    <a:ea typeface="ＤＨＰ特太ゴシック体"/>
                  </a:rPr>
                  <a:t>万円）</a:t>
                </a:r>
                <a:endParaRPr b="0" lang="en-US" sz="1100" spc="-1" strike="noStrike">
                  <a:solidFill>
                    <a:srgbClr val="000000"/>
                  </a:solidFill>
                  <a:latin typeface="Arial"/>
                </a:endParaRPr>
              </a:p>
              <a:p>
                <a:pPr algn="ctr" defTabSz="457200">
                  <a:lnSpc>
                    <a:spcPct val="100000"/>
                  </a:lnSpc>
                </a:pPr>
                <a:r>
                  <a:rPr b="1" lang="en-US" sz="1100" spc="-1" strike="noStrike">
                    <a:solidFill>
                      <a:schemeClr val="dk1"/>
                    </a:solidFill>
                    <a:highlight>
                      <a:srgbClr val="fff2cc"/>
                    </a:highlight>
                    <a:latin typeface="ＤＨＰ特太ゴシック体"/>
                    <a:ea typeface="ＤＨＰ特太ゴシック体"/>
                  </a:rPr>
                  <a:t>※</a:t>
                </a:r>
                <a:r>
                  <a:rPr b="1" lang="en-US" sz="1100" spc="-1" strike="noStrike">
                    <a:solidFill>
                      <a:schemeClr val="dk1"/>
                    </a:solidFill>
                    <a:highlight>
                      <a:srgbClr val="fff2cc"/>
                    </a:highlight>
                    <a:latin typeface="ＤＨＰ特太ゴシック体"/>
                    <a:ea typeface="ＤＨＰ特太ゴシック体"/>
                  </a:rPr>
                  <a:t>10kW</a:t>
                </a:r>
                <a:r>
                  <a:rPr b="1" lang="ja-JP" sz="1100" spc="-1" strike="noStrike">
                    <a:solidFill>
                      <a:schemeClr val="dk1"/>
                    </a:solidFill>
                    <a:highlight>
                      <a:srgbClr val="fff2cc"/>
                    </a:highlight>
                    <a:latin typeface="ＤＨＰ特太ゴシック体"/>
                    <a:ea typeface="ＤＨＰ特太ゴシック体"/>
                  </a:rPr>
                  <a:t>未満のものに限る</a:t>
                </a:r>
                <a:endParaRPr b="0" lang="en-US" sz="1100" spc="-1" strike="noStrike">
                  <a:solidFill>
                    <a:srgbClr val="000000"/>
                  </a:solidFill>
                  <a:latin typeface="Arial"/>
                </a:endParaRPr>
              </a:p>
              <a:p>
                <a:pPr algn="ctr" defTabSz="457200">
                  <a:lnSpc>
                    <a:spcPct val="100000"/>
                  </a:lnSpc>
                </a:pPr>
                <a:endParaRPr b="0" lang="en-US" sz="1100" spc="-1" strike="noStrike">
                  <a:solidFill>
                    <a:srgbClr val="000000"/>
                  </a:solidFill>
                  <a:latin typeface="Arial"/>
                </a:endParaRPr>
              </a:p>
              <a:p>
                <a:pPr algn="ctr" defTabSz="457200">
                  <a:lnSpc>
                    <a:spcPct val="100000"/>
                  </a:lnSpc>
                </a:pPr>
                <a:r>
                  <a:rPr b="1" lang="ja-JP" sz="1200" spc="-1" strike="noStrike">
                    <a:solidFill>
                      <a:schemeClr val="accent2"/>
                    </a:solidFill>
                    <a:latin typeface="ＤＨＰ特太ゴシック体"/>
                    <a:ea typeface="ＤＨＰ特太ゴシック体"/>
                  </a:rPr>
                  <a:t>蓄電池</a:t>
                </a:r>
                <a:endParaRPr b="0" lang="en-US" sz="1200" spc="-1" strike="noStrike">
                  <a:solidFill>
                    <a:srgbClr val="000000"/>
                  </a:solidFill>
                  <a:latin typeface="Arial"/>
                </a:endParaRPr>
              </a:p>
              <a:p>
                <a:pPr algn="ctr" defTabSz="457200">
                  <a:lnSpc>
                    <a:spcPct val="100000"/>
                  </a:lnSpc>
                  <a:spcBef>
                    <a:spcPts val="601"/>
                  </a:spcBef>
                </a:pPr>
                <a:r>
                  <a:rPr b="1" lang="ja-JP" sz="1100" spc="-1" strike="noStrike">
                    <a:solidFill>
                      <a:schemeClr val="dk1"/>
                    </a:solidFill>
                    <a:highlight>
                      <a:srgbClr val="fff2cc"/>
                    </a:highlight>
                    <a:latin typeface="ＤＨＰ特太ゴシック体"/>
                    <a:ea typeface="ＤＨＰ特太ゴシック体"/>
                  </a:rPr>
                  <a:t>蓄電池の価格（円</a:t>
                </a:r>
                <a:r>
                  <a:rPr b="1" lang="en-US" sz="1100" spc="-1" strike="noStrike">
                    <a:solidFill>
                      <a:schemeClr val="dk1"/>
                    </a:solidFill>
                    <a:highlight>
                      <a:srgbClr val="fff2cc"/>
                    </a:highlight>
                    <a:latin typeface="ＤＨＰ特太ゴシック体"/>
                    <a:ea typeface="ＤＨＰ特太ゴシック体"/>
                  </a:rPr>
                  <a:t>/kWh</a:t>
                </a:r>
                <a:r>
                  <a:rPr b="1" lang="ja-JP" sz="1100" spc="-1" strike="noStrike">
                    <a:solidFill>
                      <a:schemeClr val="dk1"/>
                    </a:solidFill>
                    <a:highlight>
                      <a:srgbClr val="fff2cc"/>
                    </a:highlight>
                    <a:latin typeface="ＤＨＰ特太ゴシック体"/>
                    <a:ea typeface="ＤＨＰ特太ゴシック体"/>
                  </a:rPr>
                  <a:t>）（※）の</a:t>
                </a:r>
                <a:r>
                  <a:rPr b="1" lang="en-US" sz="1100" spc="-1" strike="noStrike">
                    <a:solidFill>
                      <a:schemeClr val="dk1"/>
                    </a:solidFill>
                    <a:highlight>
                      <a:srgbClr val="fff2cc"/>
                    </a:highlight>
                    <a:latin typeface="ＤＨＰ特太ゴシック体"/>
                    <a:ea typeface="ＤＨＰ特太ゴシック体"/>
                  </a:rPr>
                  <a:t>1/3</a:t>
                </a:r>
                <a:r>
                  <a:rPr b="1" lang="ja-JP" sz="1100" spc="-1" strike="noStrike">
                    <a:solidFill>
                      <a:schemeClr val="dk1"/>
                    </a:solidFill>
                    <a:highlight>
                      <a:srgbClr val="fff2cc"/>
                    </a:highlight>
                    <a:latin typeface="ＤＨＰ特太ゴシック体"/>
                    <a:ea typeface="ＤＨＰ特太ゴシック体"/>
                  </a:rPr>
                  <a:t>（上限</a:t>
                </a:r>
                <a:r>
                  <a:rPr b="1" lang="en-US" sz="1100" spc="-1" strike="noStrike">
                    <a:solidFill>
                      <a:schemeClr val="dk1"/>
                    </a:solidFill>
                    <a:highlight>
                      <a:srgbClr val="fff2cc"/>
                    </a:highlight>
                    <a:latin typeface="ＤＨＰ特太ゴシック体"/>
                    <a:ea typeface="ＤＨＰ特太ゴシック体"/>
                  </a:rPr>
                  <a:t>47</a:t>
                </a:r>
                <a:r>
                  <a:rPr b="1" lang="ja-JP" sz="1100" spc="-1" strike="noStrike">
                    <a:solidFill>
                      <a:schemeClr val="dk1"/>
                    </a:solidFill>
                    <a:highlight>
                      <a:srgbClr val="fff2cc"/>
                    </a:highlight>
                    <a:latin typeface="ＤＨＰ特太ゴシック体"/>
                    <a:ea typeface="ＤＨＰ特太ゴシック体"/>
                  </a:rPr>
                  <a:t>万円）</a:t>
                </a:r>
                <a:endParaRPr b="0" lang="en-US" sz="1100" spc="-1" strike="noStrike">
                  <a:solidFill>
                    <a:srgbClr val="000000"/>
                  </a:solidFill>
                  <a:latin typeface="Arial"/>
                </a:endParaRPr>
              </a:p>
              <a:p>
                <a:pPr algn="ctr" defTabSz="457200">
                  <a:lnSpc>
                    <a:spcPct val="100000"/>
                  </a:lnSpc>
                </a:pPr>
                <a:r>
                  <a:rPr b="1" lang="en-US" sz="1100" spc="-1" strike="noStrike">
                    <a:solidFill>
                      <a:schemeClr val="dk1"/>
                    </a:solidFill>
                    <a:highlight>
                      <a:srgbClr val="fff2cc"/>
                    </a:highlight>
                    <a:latin typeface="ＤＨＰ特太ゴシック体"/>
                    <a:ea typeface="ＤＨＰ特太ゴシック体"/>
                  </a:rPr>
                  <a:t>※</a:t>
                </a:r>
                <a:r>
                  <a:rPr b="1" lang="en-US" sz="1100" spc="-1" strike="noStrike">
                    <a:solidFill>
                      <a:schemeClr val="dk1"/>
                    </a:solidFill>
                    <a:highlight>
                      <a:srgbClr val="fff2cc"/>
                    </a:highlight>
                    <a:latin typeface="ＤＨＰ特太ゴシック体"/>
                    <a:ea typeface="ＤＨＰ特太ゴシック体"/>
                  </a:rPr>
                  <a:t>14.1</a:t>
                </a:r>
                <a:r>
                  <a:rPr b="1" lang="ja-JP" sz="1100" spc="-1" strike="noStrike">
                    <a:solidFill>
                      <a:schemeClr val="dk1"/>
                    </a:solidFill>
                    <a:highlight>
                      <a:srgbClr val="fff2cc"/>
                    </a:highlight>
                    <a:latin typeface="ＤＨＰ特太ゴシック体"/>
                    <a:ea typeface="ＤＨＰ特太ゴシック体"/>
                  </a:rPr>
                  <a:t>万円</a:t>
                </a:r>
                <a:r>
                  <a:rPr b="1" lang="en-US" sz="1100" spc="-1" strike="noStrike">
                    <a:solidFill>
                      <a:schemeClr val="dk1"/>
                    </a:solidFill>
                    <a:highlight>
                      <a:srgbClr val="fff2cc"/>
                    </a:highlight>
                    <a:latin typeface="ＤＨＰ特太ゴシック体"/>
                    <a:ea typeface="ＤＨＰ特太ゴシック体"/>
                  </a:rPr>
                  <a:t>/kWh</a:t>
                </a:r>
                <a:r>
                  <a:rPr b="1" lang="ja-JP" sz="1100" spc="-1" strike="noStrike">
                    <a:solidFill>
                      <a:schemeClr val="dk1"/>
                    </a:solidFill>
                    <a:highlight>
                      <a:srgbClr val="fff2cc"/>
                    </a:highlight>
                    <a:latin typeface="ＤＨＰ特太ゴシック体"/>
                    <a:ea typeface="ＤＨＰ特太ゴシック体"/>
                  </a:rPr>
                  <a:t>を上限とする。</a:t>
                </a:r>
                <a:endParaRPr b="0" lang="en-US" sz="1100" spc="-1" strike="noStrike">
                  <a:solidFill>
                    <a:srgbClr val="000000"/>
                  </a:solidFill>
                  <a:latin typeface="Arial"/>
                </a:endParaRPr>
              </a:p>
              <a:p>
                <a:pPr algn="ctr" defTabSz="457200">
                  <a:lnSpc>
                    <a:spcPct val="100000"/>
                  </a:lnSpc>
                </a:pPr>
                <a:r>
                  <a:rPr b="1" lang="ja-JP" sz="1100" spc="-1" strike="noStrike">
                    <a:solidFill>
                      <a:schemeClr val="dk1"/>
                    </a:solidFill>
                    <a:highlight>
                      <a:srgbClr val="fff2cc"/>
                    </a:highlight>
                    <a:latin typeface="ＤＨＰ特太ゴシック体"/>
                    <a:ea typeface="ＤＨＰ特太ゴシック体"/>
                  </a:rPr>
                  <a:t>（</a:t>
                </a:r>
                <a:r>
                  <a:rPr b="1" lang="en-US" sz="1100" spc="-1" strike="noStrike">
                    <a:solidFill>
                      <a:schemeClr val="dk1"/>
                    </a:solidFill>
                    <a:highlight>
                      <a:srgbClr val="fff2cc"/>
                    </a:highlight>
                    <a:latin typeface="ＤＨＰ特太ゴシック体"/>
                    <a:ea typeface="ＤＨＰ特太ゴシック体"/>
                  </a:rPr>
                  <a:t>20kWh</a:t>
                </a:r>
                <a:r>
                  <a:rPr b="1" lang="ja-JP" sz="1100" spc="-1" strike="noStrike">
                    <a:solidFill>
                      <a:schemeClr val="dk1"/>
                    </a:solidFill>
                    <a:highlight>
                      <a:srgbClr val="fff2cc"/>
                    </a:highlight>
                    <a:latin typeface="ＤＨＰ特太ゴシック体"/>
                    <a:ea typeface="ＤＨＰ特太ゴシック体"/>
                  </a:rPr>
                  <a:t>以下のものに限る。）</a:t>
                </a:r>
                <a:endParaRPr b="0" lang="en-US" sz="1100" spc="-1" strike="noStrike">
                  <a:solidFill>
                    <a:srgbClr val="000000"/>
                  </a:solidFill>
                  <a:latin typeface="Arial"/>
                </a:endParaRPr>
              </a:p>
              <a:p>
                <a:pPr algn="ctr" defTabSz="457200">
                  <a:lnSpc>
                    <a:spcPts val="499"/>
                  </a:lnSpc>
                </a:pPr>
                <a:endParaRPr b="0" lang="en-US" sz="1200" spc="-1" strike="noStrike">
                  <a:solidFill>
                    <a:srgbClr val="000000"/>
                  </a:solidFill>
                  <a:latin typeface="Arial"/>
                </a:endParaRPr>
              </a:p>
              <a:p>
                <a:pPr algn="ctr" defTabSz="457200">
                  <a:lnSpc>
                    <a:spcPct val="100000"/>
                  </a:lnSpc>
                </a:pPr>
                <a:endParaRPr b="0" lang="en-US" sz="1100" spc="-1" strike="noStrike">
                  <a:solidFill>
                    <a:srgbClr val="000000"/>
                  </a:solidFill>
                  <a:latin typeface="Arial"/>
                </a:endParaRPr>
              </a:p>
              <a:p>
                <a:pPr algn="ctr" defTabSz="457200">
                  <a:lnSpc>
                    <a:spcPct val="100000"/>
                  </a:lnSpc>
                </a:pPr>
                <a:r>
                  <a:rPr b="1" lang="ja-JP" sz="1100" spc="-1" strike="noStrike">
                    <a:solidFill>
                      <a:schemeClr val="dk1"/>
                    </a:solidFill>
                    <a:latin typeface="ＤＨＰ特太ゴシック体"/>
                    <a:ea typeface="ＤＨＰ特太ゴシック体"/>
                  </a:rPr>
                  <a:t>主な要件</a:t>
                </a:r>
                <a:endParaRPr b="0" lang="en-US" sz="1100" spc="-1" strike="noStrike">
                  <a:solidFill>
                    <a:srgbClr val="000000"/>
                  </a:solidFill>
                  <a:latin typeface="Arial"/>
                </a:endParaRPr>
              </a:p>
              <a:p>
                <a:pPr defTabSz="457200">
                  <a:lnSpc>
                    <a:spcPct val="100000"/>
                  </a:lnSpc>
                </a:pPr>
                <a:r>
                  <a:rPr b="1" lang="ja-JP" sz="1000" spc="-1" strike="noStrike">
                    <a:solidFill>
                      <a:schemeClr val="dk1"/>
                    </a:solidFill>
                    <a:latin typeface="ＤＨＰ特太ゴシック体"/>
                    <a:ea typeface="ＤＨＰ特太ゴシック体"/>
                  </a:rPr>
                  <a:t>　・太陽光発電設備と蓄電池を同時に設置すること</a:t>
                </a:r>
                <a:endParaRPr b="0" lang="en-US" sz="1000" spc="-1" strike="noStrike">
                  <a:solidFill>
                    <a:srgbClr val="000000"/>
                  </a:solidFill>
                  <a:latin typeface="Arial"/>
                </a:endParaRPr>
              </a:p>
              <a:p>
                <a:pPr defTabSz="457200">
                  <a:lnSpc>
                    <a:spcPct val="100000"/>
                  </a:lnSpc>
                </a:pPr>
                <a:r>
                  <a:rPr b="1" lang="ja-JP" sz="1000" spc="-1" strike="noStrike">
                    <a:solidFill>
                      <a:schemeClr val="dk1"/>
                    </a:solidFill>
                    <a:latin typeface="ＤＨＰ特太ゴシック体"/>
                    <a:ea typeface="ＤＨＰ特太ゴシック体"/>
                  </a:rPr>
                  <a:t>　・</a:t>
                </a:r>
                <a:r>
                  <a:rPr b="1" lang="en-US" sz="1000" spc="-1" strike="noStrike">
                    <a:solidFill>
                      <a:schemeClr val="dk1"/>
                    </a:solidFill>
                    <a:latin typeface="ＤＨＰ特太ゴシック体"/>
                    <a:ea typeface="ＤＨＰ特太ゴシック体"/>
                  </a:rPr>
                  <a:t>FIT</a:t>
                </a:r>
                <a:r>
                  <a:rPr b="1" lang="ja-JP" sz="1000" spc="-1" strike="noStrike">
                    <a:solidFill>
                      <a:schemeClr val="dk1"/>
                    </a:solidFill>
                    <a:latin typeface="ＤＨＰ特太ゴシック体"/>
                    <a:ea typeface="ＤＨＰ特太ゴシック体"/>
                  </a:rPr>
                  <a:t>・</a:t>
                </a:r>
                <a:r>
                  <a:rPr b="1" lang="en-US" sz="1000" spc="-1" strike="noStrike">
                    <a:solidFill>
                      <a:schemeClr val="dk1"/>
                    </a:solidFill>
                    <a:latin typeface="ＤＨＰ特太ゴシック体"/>
                    <a:ea typeface="ＤＨＰ特太ゴシック体"/>
                  </a:rPr>
                  <a:t>FIP</a:t>
                </a:r>
                <a:r>
                  <a:rPr b="1" lang="ja-JP" sz="1000" spc="-1" strike="noStrike">
                    <a:solidFill>
                      <a:schemeClr val="dk1"/>
                    </a:solidFill>
                    <a:latin typeface="ＤＨＰ特太ゴシック体"/>
                    <a:ea typeface="ＤＨＰ特太ゴシック体"/>
                  </a:rPr>
                  <a:t>制度の認定を取得しないこと</a:t>
                </a:r>
                <a:endParaRPr b="0" lang="en-US" sz="1000" spc="-1" strike="noStrike">
                  <a:solidFill>
                    <a:srgbClr val="000000"/>
                  </a:solidFill>
                  <a:latin typeface="Arial"/>
                </a:endParaRPr>
              </a:p>
              <a:p>
                <a:pPr defTabSz="457200">
                  <a:lnSpc>
                    <a:spcPct val="100000"/>
                  </a:lnSpc>
                </a:pPr>
                <a:r>
                  <a:rPr b="1" lang="ja-JP" sz="1000" spc="-1" strike="noStrike">
                    <a:solidFill>
                      <a:schemeClr val="dk1"/>
                    </a:solidFill>
                    <a:latin typeface="ＤＨＰ特太ゴシック体"/>
                    <a:ea typeface="ＤＨＰ特太ゴシック体"/>
                  </a:rPr>
                  <a:t>　・自家消費比率を</a:t>
                </a:r>
                <a:r>
                  <a:rPr b="1" lang="en-US" sz="1000" spc="-1" strike="noStrike">
                    <a:solidFill>
                      <a:schemeClr val="dk1"/>
                    </a:solidFill>
                    <a:latin typeface="ＤＨＰ特太ゴシック体"/>
                    <a:ea typeface="ＤＨＰ特太ゴシック体"/>
                  </a:rPr>
                  <a:t>30</a:t>
                </a:r>
                <a:r>
                  <a:rPr b="1" lang="ja-JP" sz="1000" spc="-1" strike="noStrike">
                    <a:solidFill>
                      <a:schemeClr val="dk1"/>
                    </a:solidFill>
                    <a:latin typeface="ＤＨＰ特太ゴシック体"/>
                    <a:ea typeface="ＤＨＰ特太ゴシック体"/>
                  </a:rPr>
                  <a:t>％以上とすること</a:t>
                </a:r>
                <a:endParaRPr b="0" lang="en-US" sz="1000" spc="-1" strike="noStrike">
                  <a:solidFill>
                    <a:srgbClr val="000000"/>
                  </a:solidFill>
                  <a:latin typeface="Arial"/>
                </a:endParaRPr>
              </a:p>
              <a:p>
                <a:pPr defTabSz="457200">
                  <a:lnSpc>
                    <a:spcPct val="100000"/>
                  </a:lnSpc>
                </a:pPr>
                <a:r>
                  <a:rPr b="1" lang="ja-JP" sz="1000" spc="-1" strike="noStrike">
                    <a:solidFill>
                      <a:schemeClr val="dk1"/>
                    </a:solidFill>
                    <a:latin typeface="ＤＨＰ特太ゴシック体"/>
                    <a:ea typeface="ＤＨＰ特太ゴシック体"/>
                  </a:rPr>
                  <a:t>　・</a:t>
                </a:r>
                <a:r>
                  <a:rPr b="1" lang="en-US" sz="1000" spc="-1" strike="noStrike">
                    <a:solidFill>
                      <a:schemeClr val="dk1"/>
                    </a:solidFill>
                    <a:latin typeface="ＤＨＰ特太ゴシック体"/>
                    <a:ea typeface="ＤＨＰ特太ゴシック体"/>
                  </a:rPr>
                  <a:t>12.5</a:t>
                </a:r>
                <a:r>
                  <a:rPr b="1" lang="ja-JP" sz="1000" spc="-1" strike="noStrike">
                    <a:solidFill>
                      <a:schemeClr val="dk1"/>
                    </a:solidFill>
                    <a:latin typeface="ＤＨＰ特太ゴシック体"/>
                    <a:ea typeface="ＤＨＰ特太ゴシック体"/>
                  </a:rPr>
                  <a:t>万円</a:t>
                </a:r>
                <a:r>
                  <a:rPr b="1" lang="en-US" sz="1000" spc="-1" strike="noStrike">
                    <a:solidFill>
                      <a:schemeClr val="dk1"/>
                    </a:solidFill>
                    <a:latin typeface="ＤＨＰ特太ゴシック体"/>
                    <a:ea typeface="ＤＨＰ特太ゴシック体"/>
                  </a:rPr>
                  <a:t>/kWh</a:t>
                </a:r>
                <a:r>
                  <a:rPr b="1" lang="ja-JP" sz="1000" spc="-1" strike="noStrike">
                    <a:solidFill>
                      <a:schemeClr val="dk1"/>
                    </a:solidFill>
                    <a:latin typeface="ＤＨＰ特太ゴシック体"/>
                    <a:ea typeface="ＤＨＰ特太ゴシック体"/>
                  </a:rPr>
                  <a:t>以下の蓄電システムとなるよう努めること</a:t>
                </a:r>
                <a:endParaRPr b="0" lang="en-US" sz="1000" spc="-1" strike="noStrike">
                  <a:solidFill>
                    <a:srgbClr val="000000"/>
                  </a:solidFill>
                  <a:latin typeface="Arial"/>
                </a:endParaRPr>
              </a:p>
              <a:p>
                <a:pPr algn="ctr" defTabSz="457200">
                  <a:lnSpc>
                    <a:spcPct val="100000"/>
                  </a:lnSpc>
                </a:pPr>
                <a:endParaRPr b="0" lang="en-US" sz="12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5" name="テキスト ボックス 1"/>
              <p:cNvSpPr/>
              <p:nvPr/>
            </p:nvSpPr>
            <p:spPr>
              <a:xfrm>
                <a:off x="3709800" y="2968200"/>
                <a:ext cx="321120" cy="2574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5000" bIns="45000" anchor="t">
                <a:spAutoFit/>
              </a:bodyPr>
              <a:p>
                <a:pPr defTabSz="457200">
                  <a:lnSpc>
                    <a:spcPct val="100000"/>
                  </a:lnSpc>
                </a:pPr>
                <a:r>
                  <a:rPr b="1" lang="ja-JP" sz="1100" spc="-1" strike="noStrike">
                    <a:solidFill>
                      <a:schemeClr val="dk1"/>
                    </a:solidFill>
                    <a:latin typeface="Calibri"/>
                  </a:rPr>
                  <a:t>＋</a:t>
                </a:r>
                <a:endParaRPr b="0" lang="en-US" sz="11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  <p:sp>
        <p:nvSpPr>
          <p:cNvPr id="36" name="正方形/長方形 9"/>
          <p:cNvSpPr/>
          <p:nvPr/>
        </p:nvSpPr>
        <p:spPr>
          <a:xfrm>
            <a:off x="3093840" y="1554120"/>
            <a:ext cx="1552680" cy="444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b="1" lang="ja-JP" sz="1600" spc="-1" strike="noStrike">
                <a:solidFill>
                  <a:schemeClr val="dk1"/>
                </a:solidFill>
                <a:latin typeface="ＤＨＰ特太ゴシック体"/>
                <a:ea typeface="ＤＨＰ特太ゴシック体"/>
              </a:rPr>
              <a:t>～個人向け～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37" name="グループ化 4"/>
          <p:cNvGrpSpPr/>
          <p:nvPr/>
        </p:nvGrpSpPr>
        <p:grpSpPr>
          <a:xfrm>
            <a:off x="-80280" y="5601240"/>
            <a:ext cx="7951680" cy="369000"/>
            <a:chOff x="-80280" y="5601240"/>
            <a:chExt cx="7951680" cy="369000"/>
          </a:xfrm>
        </p:grpSpPr>
        <p:sp>
          <p:nvSpPr>
            <p:cNvPr id="38" name="テキスト ボックス 27"/>
            <p:cNvSpPr/>
            <p:nvPr/>
          </p:nvSpPr>
          <p:spPr>
            <a:xfrm>
              <a:off x="-80280" y="5606280"/>
              <a:ext cx="7951680" cy="363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spAutoFit/>
            </a:bodyPr>
            <a:p>
              <a:pPr defTabSz="457200">
                <a:lnSpc>
                  <a:spcPct val="100000"/>
                </a:lnSpc>
              </a:pPr>
              <a:r>
                <a:rPr b="0" lang="en-US" sz="1800" spc="-1" strike="noStrike">
                  <a:solidFill>
                    <a:schemeClr val="dk1"/>
                  </a:solidFill>
                  <a:latin typeface="Calibri"/>
                </a:rPr>
                <a:t>-------------------------------------------------------------------------------------------------------------</a:t>
              </a:r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9" name="正方形/長方形 30"/>
            <p:cNvSpPr/>
            <p:nvPr/>
          </p:nvSpPr>
          <p:spPr>
            <a:xfrm>
              <a:off x="3233160" y="5601240"/>
              <a:ext cx="1512360" cy="3164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457200">
                <a:lnSpc>
                  <a:spcPct val="100000"/>
                </a:lnSpc>
              </a:pPr>
              <a:r>
                <a:rPr b="1" lang="ja-JP" sz="1200" spc="-1" strike="noStrike">
                  <a:solidFill>
                    <a:schemeClr val="dk1"/>
                  </a:solidFill>
                  <a:latin typeface="Arial"/>
                </a:rPr>
                <a:t>補助金申請の流れ</a:t>
              </a:r>
              <a:endParaRPr b="0" lang="en-US" sz="12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40" name="テキスト ボックス 31"/>
          <p:cNvSpPr/>
          <p:nvPr/>
        </p:nvSpPr>
        <p:spPr>
          <a:xfrm>
            <a:off x="-80280" y="7119360"/>
            <a:ext cx="795168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en-US" sz="1800" spc="-1" strike="noStrike">
                <a:solidFill>
                  <a:schemeClr val="dk1"/>
                </a:solidFill>
                <a:latin typeface="Calibri"/>
              </a:rPr>
              <a:t>-------------------------------------------------------------------------------------------------------------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1454</TotalTime>
  <Application>LibreOffice/7.6.7.2$Windows_X86_64 LibreOffice_project/dd47e4b30cb7dab30588d6c79c651f218165e3c5</Application>
  <AppVersion>15.0000</AppVersion>
  <Words>442</Words>
  <Paragraphs>47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2017-07-31T10:46:25Z</dcterms:created>
  <dc:creator>biztel</dc:creator>
  <dc:description/>
  <dc:language>ja-JP</dc:language>
  <cp:lastModifiedBy/>
  <cp:lastPrinted>2026-05-20T23:59:21Z</cp:lastPrinted>
  <dcterms:modified xsi:type="dcterms:W3CDTF">2026-06-04T10:22:42Z</dcterms:modified>
  <cp:revision>163</cp:revision>
  <dc:subject/>
  <dc:title>PowerPoint プレゼンテーション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ユーザー設定</vt:lpwstr>
  </property>
  <property fmtid="{D5CDD505-2E9C-101B-9397-08002B2CF9AE}" pid="4" name="Slides">
    <vt:i4>1</vt:i4>
  </property>
</Properties>
</file>